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6" r:id="rId4"/>
    <p:sldId id="261" r:id="rId5"/>
    <p:sldId id="267" r:id="rId6"/>
    <p:sldId id="262" r:id="rId7"/>
    <p:sldId id="263" r:id="rId8"/>
    <p:sldId id="264" r:id="rId9"/>
    <p:sldId id="265" r:id="rId10"/>
    <p:sldId id="260" r:id="rId11"/>
    <p:sldId id="259"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B4204CC-9DD0-40BA-9EB6-C74C1BC89EE3}" type="datetimeFigureOut">
              <a:rPr lang="en-US" smtClean="0"/>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1849-C048-49FE-915A-1B888267A8D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204CC-9DD0-40BA-9EB6-C74C1BC89EE3}" type="datetimeFigureOut">
              <a:rPr lang="en-US" smtClean="0"/>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204CC-9DD0-40BA-9EB6-C74C1BC89EE3}" type="datetimeFigureOut">
              <a:rPr lang="en-US" smtClean="0"/>
              <a:t>11/28/2011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204CC-9DD0-40BA-9EB6-C74C1BC89EE3}" type="datetimeFigureOut">
              <a:rPr lang="en-US" smtClean="0"/>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4204CC-9DD0-40BA-9EB6-C74C1BC89EE3}" type="datetimeFigureOut">
              <a:rPr lang="en-US" smtClean="0"/>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1849-C048-49FE-915A-1B888267A8D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4204CC-9DD0-40BA-9EB6-C74C1BC89EE3}" type="datetimeFigureOut">
              <a:rPr lang="en-US" smtClean="0"/>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4204CC-9DD0-40BA-9EB6-C74C1BC89EE3}" type="datetimeFigureOut">
              <a:rPr lang="en-US" smtClean="0"/>
              <a:t>11/28/2011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4204CC-9DD0-40BA-9EB6-C74C1BC89EE3}" type="datetimeFigureOut">
              <a:rPr lang="en-US" smtClean="0"/>
              <a:t>11/28/2011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204CC-9DD0-40BA-9EB6-C74C1BC89EE3}" type="datetimeFigureOut">
              <a:rPr lang="en-US" smtClean="0"/>
              <a:t>11/28/2011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41849-C048-49FE-915A-1B888267A8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4204CC-9DD0-40BA-9EB6-C74C1BC89EE3}" type="datetimeFigureOut">
              <a:rPr lang="en-US" smtClean="0"/>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1849-C048-49FE-915A-1B888267A8D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B4204CC-9DD0-40BA-9EB6-C74C1BC89EE3}" type="datetimeFigureOut">
              <a:rPr lang="en-US" smtClean="0"/>
              <a:t>11/28/2011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0F41849-C048-49FE-915A-1B888267A8D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4204CC-9DD0-40BA-9EB6-C74C1BC89EE3}" type="datetimeFigureOut">
              <a:rPr lang="en-US" smtClean="0"/>
              <a:t>11/28/2011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0F41849-C048-49FE-915A-1B888267A8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a:t>
            </a:r>
            <a:r>
              <a:rPr lang="en-US" dirty="0" smtClean="0">
                <a:solidFill>
                  <a:schemeClr val="tx2">
                    <a:lumMod val="50000"/>
                  </a:schemeClr>
                </a:solidFill>
              </a:rPr>
              <a:t>just</a:t>
            </a:r>
            <a:r>
              <a:rPr lang="en-US" dirty="0" smtClean="0"/>
              <a:t> </a:t>
            </a:r>
            <a:r>
              <a:rPr lang="en-US" dirty="0" smtClean="0">
                <a:solidFill>
                  <a:schemeClr val="tx2">
                    <a:lumMod val="50000"/>
                  </a:schemeClr>
                </a:solidFill>
              </a:rPr>
              <a:t>saying</a:t>
            </a:r>
            <a:r>
              <a:rPr lang="en-US" dirty="0" smtClean="0"/>
              <a:t> “No” </a:t>
            </a:r>
            <a:r>
              <a:rPr lang="en-US" dirty="0" smtClean="0">
                <a:solidFill>
                  <a:schemeClr val="tx2">
                    <a:lumMod val="50000"/>
                  </a:schemeClr>
                </a:solidFill>
              </a:rPr>
              <a:t>enough</a:t>
            </a:r>
            <a:r>
              <a:rPr lang="en-US" dirty="0" smtClean="0"/>
              <a:t>?</a:t>
            </a:r>
            <a:endParaRPr lang="en-US" dirty="0"/>
          </a:p>
        </p:txBody>
      </p:sp>
      <p:sp>
        <p:nvSpPr>
          <p:cNvPr id="3" name="Subtitle 2"/>
          <p:cNvSpPr>
            <a:spLocks noGrp="1"/>
          </p:cNvSpPr>
          <p:nvPr>
            <p:ph type="subTitle" idx="1"/>
          </p:nvPr>
        </p:nvSpPr>
        <p:spPr/>
        <p:txBody>
          <a:bodyPr/>
          <a:lstStyle/>
          <a:p>
            <a:r>
              <a:rPr lang="en-US" dirty="0" smtClean="0"/>
              <a:t>Emily </a:t>
            </a:r>
            <a:r>
              <a:rPr lang="en-US" dirty="0" err="1" smtClean="0"/>
              <a:t>Colston</a:t>
            </a:r>
            <a:endParaRPr lang="en-US" dirty="0" smtClean="0"/>
          </a:p>
          <a:p>
            <a:r>
              <a:rPr lang="en-US" dirty="0" smtClean="0"/>
              <a:t>10/25/11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Successful programs should include…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Sexual development &amp; reproduction - the physical and emotional changes associated with puberty and sexual reproduction, including fertilization and conception, as well as sexually transmitted diseases and HIV. </a:t>
            </a:r>
          </a:p>
          <a:p>
            <a:r>
              <a:rPr lang="en-US" dirty="0" smtClean="0"/>
              <a:t>Contraception &amp; birth control - what contraceptives there are, how they work, how people use them, how they decide what to use or not, and how they can be obtained. </a:t>
            </a:r>
          </a:p>
          <a:p>
            <a:r>
              <a:rPr lang="en-US" dirty="0" smtClean="0"/>
              <a:t>Relationships - what kinds of relationships there are, love and commitment, marriage and partnership and the law relating to sexual behavior and relationships as well as the range of religious and cultural views on sex and sexuality and sexual diversity.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teach proper sex education</a:t>
            </a:r>
            <a:endParaRPr lang="en-US" dirty="0"/>
          </a:p>
        </p:txBody>
      </p:sp>
      <p:sp>
        <p:nvSpPr>
          <p:cNvPr id="3" name="Content Placeholder 2"/>
          <p:cNvSpPr>
            <a:spLocks noGrp="1"/>
          </p:cNvSpPr>
          <p:nvPr>
            <p:ph idx="1"/>
          </p:nvPr>
        </p:nvSpPr>
        <p:spPr/>
        <p:txBody>
          <a:bodyPr/>
          <a:lstStyle/>
          <a:p>
            <a:r>
              <a:rPr lang="en-US" dirty="0" smtClean="0"/>
              <a:t>STI’s</a:t>
            </a:r>
          </a:p>
          <a:p>
            <a:pPr lvl="1"/>
            <a:r>
              <a:rPr lang="en-US" dirty="0" smtClean="0"/>
              <a:t>Over 19 million new cases of STI’s each year</a:t>
            </a:r>
          </a:p>
          <a:p>
            <a:pPr lvl="1"/>
            <a:r>
              <a:rPr lang="en-US" dirty="0" smtClean="0"/>
              <a:t>Over half of those are contracted by 15-24 yr old</a:t>
            </a:r>
          </a:p>
          <a:p>
            <a:pPr lvl="1"/>
            <a:r>
              <a:rPr lang="en-US" dirty="0" smtClean="0"/>
              <a:t>It is predicted that 50% of men and women will contract some type of STI in their lifetime.</a:t>
            </a:r>
          </a:p>
          <a:p>
            <a:pPr lvl="1"/>
            <a:endParaRPr lang="en-US" dirty="0" smtClean="0"/>
          </a:p>
          <a:p>
            <a:r>
              <a:rPr lang="en-US" dirty="0" smtClean="0"/>
              <a:t>Teen pregnancy</a:t>
            </a:r>
          </a:p>
          <a:p>
            <a:pPr lvl="1"/>
            <a:r>
              <a:rPr lang="en-US" dirty="0" smtClean="0"/>
              <a:t>The united states has one of the highest teen birth rates in the world.</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statements most resembles your sexual behavior?"</a:t>
            </a:r>
            <a:endParaRPr lang="en-US" dirty="0"/>
          </a:p>
        </p:txBody>
      </p:sp>
      <p:sp>
        <p:nvSpPr>
          <p:cNvPr id="3" name="Content Placeholder 2"/>
          <p:cNvSpPr>
            <a:spLocks noGrp="1"/>
          </p:cNvSpPr>
          <p:nvPr>
            <p:ph idx="1"/>
          </p:nvPr>
        </p:nvSpPr>
        <p:spPr/>
        <p:txBody>
          <a:bodyPr>
            <a:normAutofit lnSpcReduction="10000"/>
          </a:bodyPr>
          <a:lstStyle/>
          <a:p>
            <a:r>
              <a:rPr lang="en-US" dirty="0" smtClean="0"/>
              <a:t>1. I don't have sex. </a:t>
            </a:r>
          </a:p>
          <a:p>
            <a:r>
              <a:rPr lang="en-US" dirty="0" smtClean="0"/>
              <a:t>2. I do have sex, and we use birth control every time. </a:t>
            </a:r>
          </a:p>
          <a:p>
            <a:r>
              <a:rPr lang="en-US" dirty="0" smtClean="0"/>
              <a:t>3. I do have sex, and we use birth control some of the time. </a:t>
            </a:r>
          </a:p>
          <a:p>
            <a:r>
              <a:rPr lang="en-US" dirty="0" smtClean="0"/>
              <a:t>4. I do have sex, and we use the withdrawal method. </a:t>
            </a:r>
          </a:p>
          <a:p>
            <a:r>
              <a:rPr lang="en-US" dirty="0" smtClean="0"/>
              <a:t>5. I do have sex, and we do not ever use birth control.</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 Risk Rating</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 1. I don't have sex (0) </a:t>
            </a:r>
          </a:p>
          <a:p>
            <a:r>
              <a:rPr lang="en-US" dirty="0" smtClean="0"/>
              <a:t> 2. I do have sex, and we use birth control every time.(1) </a:t>
            </a:r>
          </a:p>
          <a:p>
            <a:r>
              <a:rPr lang="en-US" dirty="0" smtClean="0"/>
              <a:t> 3. I do have sex, and we use birth control some of the time. (6) </a:t>
            </a:r>
          </a:p>
          <a:p>
            <a:r>
              <a:rPr lang="en-US" dirty="0" smtClean="0"/>
              <a:t> 4. I do have sex, and we use the withdrawal method. (7 )</a:t>
            </a:r>
          </a:p>
          <a:p>
            <a:r>
              <a:rPr lang="en-US" dirty="0" smtClean="0"/>
              <a:t> 5. I do have sex, and we do not ever use birth control. (10 )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Feel about your rating</a:t>
            </a:r>
            <a:endParaRPr lang="en-US" dirty="0"/>
          </a:p>
        </p:txBody>
      </p:sp>
      <p:sp>
        <p:nvSpPr>
          <p:cNvPr id="3" name="Content Placeholder 2"/>
          <p:cNvSpPr>
            <a:spLocks noGrp="1"/>
          </p:cNvSpPr>
          <p:nvPr>
            <p:ph idx="1"/>
          </p:nvPr>
        </p:nvSpPr>
        <p:spPr/>
        <p:txBody>
          <a:bodyPr/>
          <a:lstStyle/>
          <a:p>
            <a:r>
              <a:rPr lang="en-US" dirty="0" smtClean="0"/>
              <a:t>Very Comfortable </a:t>
            </a:r>
          </a:p>
          <a:p>
            <a:r>
              <a:rPr lang="en-US" dirty="0" smtClean="0"/>
              <a:t>Comfortable </a:t>
            </a:r>
          </a:p>
          <a:p>
            <a:r>
              <a:rPr lang="en-US" dirty="0" smtClean="0"/>
              <a:t>Uncomfortable </a:t>
            </a:r>
          </a:p>
          <a:p>
            <a:r>
              <a:rPr lang="en-US" dirty="0" smtClean="0"/>
              <a:t>Very Uncomfortable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Places to go to get more information about Healthy Sexual Activity</a:t>
            </a:r>
            <a:endParaRPr lang="en-US" sz="4000" dirty="0"/>
          </a:p>
        </p:txBody>
      </p:sp>
      <p:sp>
        <p:nvSpPr>
          <p:cNvPr id="3" name="Content Placeholder 2"/>
          <p:cNvSpPr>
            <a:spLocks noGrp="1"/>
          </p:cNvSpPr>
          <p:nvPr>
            <p:ph idx="1"/>
          </p:nvPr>
        </p:nvSpPr>
        <p:spPr/>
        <p:txBody>
          <a:bodyPr/>
          <a:lstStyle/>
          <a:p>
            <a:r>
              <a:rPr lang="en-US" dirty="0" smtClean="0"/>
              <a:t>Health Department</a:t>
            </a:r>
          </a:p>
          <a:p>
            <a:r>
              <a:rPr lang="en-US" dirty="0" smtClean="0"/>
              <a:t>Wellness Center on Campus</a:t>
            </a:r>
          </a:p>
          <a:p>
            <a:endParaRPr lang="en-US" dirty="0"/>
          </a:p>
        </p:txBody>
      </p:sp>
      <p:pic>
        <p:nvPicPr>
          <p:cNvPr id="4" name="Picture 3" descr="STD_prices.jpg"/>
          <p:cNvPicPr>
            <a:picLocks noChangeAspect="1"/>
          </p:cNvPicPr>
          <p:nvPr/>
        </p:nvPicPr>
        <p:blipFill>
          <a:blip r:embed="rId2" cstate="print"/>
          <a:stretch>
            <a:fillRect/>
          </a:stretch>
        </p:blipFill>
        <p:spPr>
          <a:xfrm>
            <a:off x="685800" y="2971800"/>
            <a:ext cx="6800850" cy="23526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Abstinence Only</a:t>
            </a:r>
            <a:endParaRPr lang="en-US" dirty="0"/>
          </a:p>
        </p:txBody>
      </p:sp>
      <p:sp>
        <p:nvSpPr>
          <p:cNvPr id="3" name="Content Placeholder 2"/>
          <p:cNvSpPr>
            <a:spLocks noGrp="1"/>
          </p:cNvSpPr>
          <p:nvPr>
            <p:ph idx="1"/>
          </p:nvPr>
        </p:nvSpPr>
        <p:spPr/>
        <p:txBody>
          <a:bodyPr>
            <a:normAutofit/>
          </a:bodyPr>
          <a:lstStyle/>
          <a:p>
            <a:r>
              <a:rPr lang="en-US" dirty="0" smtClean="0"/>
              <a:t>Focus is on abstinence only until marriage</a:t>
            </a:r>
          </a:p>
          <a:p>
            <a:r>
              <a:rPr lang="en-US" dirty="0" smtClean="0"/>
              <a:t>avoids discussion of use of contraceptives. </a:t>
            </a:r>
          </a:p>
          <a:p>
            <a:r>
              <a:rPr lang="en-US" dirty="0" smtClean="0"/>
              <a:t>Supporters claim that this is the only appropriate way to teach youth about sex.</a:t>
            </a:r>
          </a:p>
          <a:p>
            <a:r>
              <a:rPr lang="en-US" dirty="0" smtClean="0"/>
              <a:t>The Heritage Foundation claims that comprehensive sex </a:t>
            </a:r>
            <a:r>
              <a:rPr lang="en-US" dirty="0" err="1" smtClean="0"/>
              <a:t>educaton</a:t>
            </a:r>
            <a:r>
              <a:rPr lang="en-US" dirty="0" smtClean="0"/>
              <a:t> encourages teens to engage in sexual activity.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FEDERAL DEFINITION OF ABSTINENCE-ONLY EDUCATION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Abstinence from sexual activity outside marriage is the expected standard for all school age children</a:t>
            </a:r>
          </a:p>
          <a:p>
            <a:r>
              <a:rPr lang="en-US" dirty="0" smtClean="0"/>
              <a:t>Abstinence from sexual activity is the only certain way to avoid out of wedlock pregnancy, sexually transmitted diseases, and other associated health problems</a:t>
            </a:r>
          </a:p>
          <a:p>
            <a:r>
              <a:rPr lang="en-US" dirty="0" smtClean="0"/>
              <a:t>A mutually faithful, monogamous relationship in the context of marriage is the expected standard of sexual activity</a:t>
            </a:r>
          </a:p>
          <a:p>
            <a:r>
              <a:rPr lang="en-US" dirty="0" smtClean="0"/>
              <a:t>Sexual activity outside the context of marriage is likely to have harmful psychological and physical effects</a:t>
            </a:r>
          </a:p>
          <a:p>
            <a:r>
              <a:rPr lang="en-US" dirty="0" smtClean="0"/>
              <a:t>Bearing children out of wedlock is likely to have harmful consequences for the child, the child’s parents, and society</a:t>
            </a:r>
          </a:p>
          <a:p>
            <a:r>
              <a:rPr lang="en-US" dirty="0" smtClean="0"/>
              <a:t>How to reject sexual advances and that alcohol and drug use increases vulnerability to sexual advances</a:t>
            </a:r>
          </a:p>
          <a:p>
            <a:r>
              <a:rPr lang="en-US" dirty="0" smtClean="0"/>
              <a:t>The importance of attaining self sufficiency before engaging in sexual activity</a:t>
            </a:r>
          </a:p>
          <a:p>
            <a:r>
              <a:rPr lang="en-US" i="1" dirty="0" smtClean="0"/>
              <a:t>Source:</a:t>
            </a:r>
            <a:r>
              <a:rPr lang="en-US" dirty="0" smtClean="0"/>
              <a:t> U.S. Social Security Act, §510(b)(2).</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Sex Ed</a:t>
            </a:r>
            <a:br>
              <a:rPr lang="en-US" dirty="0" smtClean="0"/>
            </a:br>
            <a:r>
              <a:rPr lang="en-US" dirty="0" smtClean="0"/>
              <a:t>Why it is the best?</a:t>
            </a:r>
            <a:endParaRPr lang="en-US" dirty="0"/>
          </a:p>
        </p:txBody>
      </p:sp>
      <p:sp>
        <p:nvSpPr>
          <p:cNvPr id="3" name="Content Placeholder 2"/>
          <p:cNvSpPr>
            <a:spLocks noGrp="1"/>
          </p:cNvSpPr>
          <p:nvPr>
            <p:ph idx="1"/>
          </p:nvPr>
        </p:nvSpPr>
        <p:spPr/>
        <p:txBody>
          <a:bodyPr/>
          <a:lstStyle/>
          <a:p>
            <a:r>
              <a:rPr lang="en-US" dirty="0" smtClean="0"/>
              <a:t>Numerous peer reviewed studies support comprehensive sex education and dispute  supporters of abstinence only programs</a:t>
            </a:r>
          </a:p>
          <a:p>
            <a:r>
              <a:rPr lang="en-US" dirty="0" err="1" smtClean="0"/>
              <a:t>Zabin</a:t>
            </a:r>
            <a:r>
              <a:rPr lang="en-US" dirty="0" smtClean="0"/>
              <a:t> et al. 1986</a:t>
            </a:r>
          </a:p>
          <a:p>
            <a:r>
              <a:rPr lang="en-US" dirty="0" err="1" smtClean="0"/>
              <a:t>Rotheram-Borus</a:t>
            </a:r>
            <a:r>
              <a:rPr lang="en-US" dirty="0" smtClean="0"/>
              <a:t> et al. 1991</a:t>
            </a:r>
          </a:p>
          <a:p>
            <a:r>
              <a:rPr lang="en-US" dirty="0" smtClean="0"/>
              <a:t>Grady et al. 1986</a:t>
            </a:r>
          </a:p>
          <a:p>
            <a:r>
              <a:rPr lang="en-US" dirty="0" smtClean="0"/>
              <a:t>In July 2001, Surgeon General David </a:t>
            </a:r>
            <a:r>
              <a:rPr lang="en-US" dirty="0" err="1" smtClean="0"/>
              <a:t>Satcher</a:t>
            </a:r>
            <a:r>
              <a:rPr lang="en-US" dirty="0" smtClean="0"/>
              <a:t> released a </a:t>
            </a:r>
            <a:r>
              <a:rPr lang="en-US" i="1" dirty="0" smtClean="0"/>
              <a:t>Call to Action </a:t>
            </a:r>
            <a:r>
              <a:rPr lang="en-US" dirty="0" smtClean="0"/>
              <a:t>on promoting sexual health.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According to Advocates for  Youth, abstinence-only sex education distorts information about contraceptives, including only revealing failure rates associated with their use, and ignoring discussion of their benefits.</a:t>
            </a:r>
          </a:p>
          <a:p>
            <a:r>
              <a:rPr lang="en-US" dirty="0" smtClean="0"/>
              <a:t>Congress spent almost 2 billion in state and federal dollars on these unproven and ineffective abstinence-only and abstinence-only-until-marriage programs.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Teen Pregnancy Prevention Initiative (TPPI)</a:t>
            </a:r>
            <a:endParaRPr lang="en-US" dirty="0"/>
          </a:p>
        </p:txBody>
      </p:sp>
      <p:sp>
        <p:nvSpPr>
          <p:cNvPr id="3" name="Content Placeholder 2"/>
          <p:cNvSpPr>
            <a:spLocks noGrp="1"/>
          </p:cNvSpPr>
          <p:nvPr>
            <p:ph idx="1"/>
          </p:nvPr>
        </p:nvSpPr>
        <p:spPr/>
        <p:txBody>
          <a:bodyPr/>
          <a:lstStyle/>
          <a:p>
            <a:r>
              <a:rPr lang="en-US" dirty="0" smtClean="0"/>
              <a:t>President Obama signed the Consolidated Appropriations Act of 2010, which included $114.5 million for the President’s Teen Pregnancy Prevention Initiative (TPPI)</a:t>
            </a:r>
          </a:p>
          <a:p>
            <a:r>
              <a:rPr lang="en-US" dirty="0" smtClean="0"/>
              <a:t>This created the first federal funding stream that could be utilized for more comprehensive approaches to sex education along with eliminating funding to abstinence only programs.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TPPI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reduce the rates of teen pregnancy and childbirth in priority populations, </a:t>
            </a:r>
          </a:p>
          <a:p>
            <a:r>
              <a:rPr lang="en-US" dirty="0" smtClean="0"/>
              <a:t>to increase the number of youth who have access to evidence based on informed programs designed to prevent teen pregnancy, </a:t>
            </a:r>
          </a:p>
          <a:p>
            <a:r>
              <a:rPr lang="en-US" dirty="0" smtClean="0"/>
              <a:t>to increase links between teen pregnancy prevention programs and community-based clinical services, </a:t>
            </a:r>
          </a:p>
          <a:p>
            <a:r>
              <a:rPr lang="en-US" dirty="0" smtClean="0"/>
              <a:t>and to educate stakeholders about evidence-based or evidence-informed strategies designed to reduce teen pregnancy and about the needs and resources of the priority communities. (CDC,2011)</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TPPI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Funding is focused solely on teen pregnancy prevention, and does not explicitly address the equally important health issues of STIs, including HIV, or require discussion of both abstinence and contraception.  </a:t>
            </a:r>
          </a:p>
          <a:p>
            <a:r>
              <a:rPr lang="en-US" dirty="0" smtClean="0"/>
              <a:t>I believe that the Obama administration and Congress missed an opportunity to provide true, comprehensive sex education that promotes healthy behaviors and relationships for all young people, including LGBTQ youth</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Knowing that over half of young people have had sexual intercourse by the age of 18 and are at risk of both unintended pregnancy and STIs, including HIV, in order to provide young people with all the information and services they need to make responsible decisions about their sexual health, President Obama’s TPPI must be broadened to focus on implementing efficient and effective comprehensive sexuality education programs, sexual initiation and the use of condoms and other forms of contraception for the prevention of unintended pregnancy, HIV, and other STIs. (SIECUS)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103</TotalTime>
  <Words>892</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Is just saying “No” enough?</vt:lpstr>
      <vt:lpstr>Abstinence Only</vt:lpstr>
      <vt:lpstr> THE FEDERAL DEFINITION OF ABSTINENCE-ONLY EDUCATION </vt:lpstr>
      <vt:lpstr>Comprehensive Sex Ed Why it is the best?</vt:lpstr>
      <vt:lpstr>PowerPoint Presentation</vt:lpstr>
      <vt:lpstr>Teen Pregnancy Prevention Initiative (TPPI)</vt:lpstr>
      <vt:lpstr>Goals of TPPI</vt:lpstr>
      <vt:lpstr>Problems with TPPI</vt:lpstr>
      <vt:lpstr>PowerPoint Presentation</vt:lpstr>
      <vt:lpstr>Successful programs should include…</vt:lpstr>
      <vt:lpstr>Why is it important to teach proper sex education</vt:lpstr>
      <vt:lpstr>"Which of these statements most resembles your sexual behavior?"</vt:lpstr>
      <vt:lpstr>Pregnancy Risk Rating</vt:lpstr>
      <vt:lpstr>How do you Feel about your rating</vt:lpstr>
      <vt:lpstr>Places to go to get more information about Healthy Sexual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just saying “No” enough?</dc:title>
  <dc:creator>curtis</dc:creator>
  <cp:lastModifiedBy>Windows User</cp:lastModifiedBy>
  <cp:revision>11</cp:revision>
  <dcterms:created xsi:type="dcterms:W3CDTF">2011-10-25T15:59:32Z</dcterms:created>
  <dcterms:modified xsi:type="dcterms:W3CDTF">2011-11-28T18:34:24Z</dcterms:modified>
</cp:coreProperties>
</file>